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90" r:id="rId2"/>
    <p:sldId id="291" r:id="rId3"/>
    <p:sldId id="292" r:id="rId4"/>
    <p:sldId id="293" r:id="rId5"/>
    <p:sldId id="294" r:id="rId6"/>
    <p:sldId id="295" r:id="rId7"/>
    <p:sldId id="29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B0FC7C-EBF0-8779-8543-37B598BB5DC8}" v="28" dt="2025-01-07T12:04:44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1"/>
    <p:restoredTop sz="81286"/>
  </p:normalViewPr>
  <p:slideViewPr>
    <p:cSldViewPr snapToGrid="0">
      <p:cViewPr varScale="1">
        <p:scale>
          <a:sx n="177" d="100"/>
          <a:sy n="177" d="100"/>
        </p:scale>
        <p:origin x="1384" y="18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iggart, Iona E I" userId="S::ieb123@ic.ac.uk::cb2d3308-4581-4da9-99a8-b29acf808b48" providerId="AD" clId="Web-{D9B0FC7C-EBF0-8779-8543-37B598BB5DC8}"/>
    <pc:docChg chg="addSld delSld">
      <pc:chgData name="Biggart, Iona E I" userId="S::ieb123@ic.ac.uk::cb2d3308-4581-4da9-99a8-b29acf808b48" providerId="AD" clId="Web-{D9B0FC7C-EBF0-8779-8543-37B598BB5DC8}" dt="2025-01-07T12:04:44.306" v="27"/>
      <pc:docMkLst>
        <pc:docMk/>
      </pc:docMkLst>
      <pc:sldChg chg="del">
        <pc:chgData name="Biggart, Iona E I" userId="S::ieb123@ic.ac.uk::cb2d3308-4581-4da9-99a8-b29acf808b48" providerId="AD" clId="Web-{D9B0FC7C-EBF0-8779-8543-37B598BB5DC8}" dt="2025-01-07T12:04:44.306" v="27"/>
        <pc:sldMkLst>
          <pc:docMk/>
          <pc:sldMk cId="2016878685" sldId="273"/>
        </pc:sldMkLst>
      </pc:sldChg>
      <pc:sldChg chg="del">
        <pc:chgData name="Biggart, Iona E I" userId="S::ieb123@ic.ac.uk::cb2d3308-4581-4da9-99a8-b29acf808b48" providerId="AD" clId="Web-{D9B0FC7C-EBF0-8779-8543-37B598BB5DC8}" dt="2025-01-07T12:04:44.290" v="26"/>
        <pc:sldMkLst>
          <pc:docMk/>
          <pc:sldMk cId="827372746" sldId="274"/>
        </pc:sldMkLst>
      </pc:sldChg>
      <pc:sldChg chg="del">
        <pc:chgData name="Biggart, Iona E I" userId="S::ieb123@ic.ac.uk::cb2d3308-4581-4da9-99a8-b29acf808b48" providerId="AD" clId="Web-{D9B0FC7C-EBF0-8779-8543-37B598BB5DC8}" dt="2025-01-07T12:04:44.290" v="25"/>
        <pc:sldMkLst>
          <pc:docMk/>
          <pc:sldMk cId="2075770940" sldId="275"/>
        </pc:sldMkLst>
      </pc:sldChg>
      <pc:sldChg chg="del">
        <pc:chgData name="Biggart, Iona E I" userId="S::ieb123@ic.ac.uk::cb2d3308-4581-4da9-99a8-b29acf808b48" providerId="AD" clId="Web-{D9B0FC7C-EBF0-8779-8543-37B598BB5DC8}" dt="2025-01-07T12:04:44.290" v="24"/>
        <pc:sldMkLst>
          <pc:docMk/>
          <pc:sldMk cId="999743874" sldId="286"/>
        </pc:sldMkLst>
      </pc:sldChg>
      <pc:sldChg chg="del">
        <pc:chgData name="Biggart, Iona E I" userId="S::ieb123@ic.ac.uk::cb2d3308-4581-4da9-99a8-b29acf808b48" providerId="AD" clId="Web-{D9B0FC7C-EBF0-8779-8543-37B598BB5DC8}" dt="2025-01-07T12:04:44.290" v="23"/>
        <pc:sldMkLst>
          <pc:docMk/>
          <pc:sldMk cId="1461605133" sldId="287"/>
        </pc:sldMkLst>
      </pc:sldChg>
      <pc:sldChg chg="del">
        <pc:chgData name="Biggart, Iona E I" userId="S::ieb123@ic.ac.uk::cb2d3308-4581-4da9-99a8-b29acf808b48" providerId="AD" clId="Web-{D9B0FC7C-EBF0-8779-8543-37B598BB5DC8}" dt="2025-01-07T12:04:44.290" v="22"/>
        <pc:sldMkLst>
          <pc:docMk/>
          <pc:sldMk cId="513949153" sldId="288"/>
        </pc:sldMkLst>
      </pc:sldChg>
      <pc:sldChg chg="del">
        <pc:chgData name="Biggart, Iona E I" userId="S::ieb123@ic.ac.uk::cb2d3308-4581-4da9-99a8-b29acf808b48" providerId="AD" clId="Web-{D9B0FC7C-EBF0-8779-8543-37B598BB5DC8}" dt="2025-01-07T12:04:44.275" v="21"/>
        <pc:sldMkLst>
          <pc:docMk/>
          <pc:sldMk cId="4098251445" sldId="289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52" v="13"/>
        <pc:sldMkLst>
          <pc:docMk/>
          <pc:sldMk cId="256562270" sldId="290"/>
        </pc:sldMkLst>
      </pc:sldChg>
      <pc:sldChg chg="add">
        <pc:chgData name="Biggart, Iona E I" userId="S::ieb123@ic.ac.uk::cb2d3308-4581-4da9-99a8-b29acf808b48" providerId="AD" clId="Web-{D9B0FC7C-EBF0-8779-8543-37B598BB5DC8}" dt="2025-01-07T12:02:21.037" v="14"/>
        <pc:sldMkLst>
          <pc:docMk/>
          <pc:sldMk cId="3860046943" sldId="290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52" v="12"/>
        <pc:sldMkLst>
          <pc:docMk/>
          <pc:sldMk cId="2009794973" sldId="291"/>
        </pc:sldMkLst>
      </pc:sldChg>
      <pc:sldChg chg="add">
        <pc:chgData name="Biggart, Iona E I" userId="S::ieb123@ic.ac.uk::cb2d3308-4581-4da9-99a8-b29acf808b48" providerId="AD" clId="Web-{D9B0FC7C-EBF0-8779-8543-37B598BB5DC8}" dt="2025-01-07T12:02:38.600" v="15"/>
        <pc:sldMkLst>
          <pc:docMk/>
          <pc:sldMk cId="2836362703" sldId="291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52" v="11"/>
        <pc:sldMkLst>
          <pc:docMk/>
          <pc:sldMk cId="1912602899" sldId="292"/>
        </pc:sldMkLst>
      </pc:sldChg>
      <pc:sldChg chg="add">
        <pc:chgData name="Biggart, Iona E I" userId="S::ieb123@ic.ac.uk::cb2d3308-4581-4da9-99a8-b29acf808b48" providerId="AD" clId="Web-{D9B0FC7C-EBF0-8779-8543-37B598BB5DC8}" dt="2025-01-07T12:02:56.757" v="16"/>
        <pc:sldMkLst>
          <pc:docMk/>
          <pc:sldMk cId="3965082095" sldId="292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37" v="10"/>
        <pc:sldMkLst>
          <pc:docMk/>
          <pc:sldMk cId="2498688897" sldId="293"/>
        </pc:sldMkLst>
      </pc:sldChg>
      <pc:sldChg chg="add">
        <pc:chgData name="Biggart, Iona E I" userId="S::ieb123@ic.ac.uk::cb2d3308-4581-4da9-99a8-b29acf808b48" providerId="AD" clId="Web-{D9B0FC7C-EBF0-8779-8543-37B598BB5DC8}" dt="2025-01-07T12:03:04.397" v="17"/>
        <pc:sldMkLst>
          <pc:docMk/>
          <pc:sldMk cId="3781955238" sldId="293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37" v="9"/>
        <pc:sldMkLst>
          <pc:docMk/>
          <pc:sldMk cId="2049359052" sldId="294"/>
        </pc:sldMkLst>
      </pc:sldChg>
      <pc:sldChg chg="add">
        <pc:chgData name="Biggart, Iona E I" userId="S::ieb123@ic.ac.uk::cb2d3308-4581-4da9-99a8-b29acf808b48" providerId="AD" clId="Web-{D9B0FC7C-EBF0-8779-8543-37B598BB5DC8}" dt="2025-01-07T12:03:11.569" v="18"/>
        <pc:sldMkLst>
          <pc:docMk/>
          <pc:sldMk cId="2293273290" sldId="294"/>
        </pc:sldMkLst>
      </pc:sldChg>
      <pc:sldChg chg="add">
        <pc:chgData name="Biggart, Iona E I" userId="S::ieb123@ic.ac.uk::cb2d3308-4581-4da9-99a8-b29acf808b48" providerId="AD" clId="Web-{D9B0FC7C-EBF0-8779-8543-37B598BB5DC8}" dt="2025-01-07T12:03:18.991" v="19"/>
        <pc:sldMkLst>
          <pc:docMk/>
          <pc:sldMk cId="1698575201" sldId="295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37" v="8"/>
        <pc:sldMkLst>
          <pc:docMk/>
          <pc:sldMk cId="3603917207" sldId="295"/>
        </pc:sldMkLst>
      </pc:sldChg>
      <pc:sldChg chg="add del">
        <pc:chgData name="Biggart, Iona E I" userId="S::ieb123@ic.ac.uk::cb2d3308-4581-4da9-99a8-b29acf808b48" providerId="AD" clId="Web-{D9B0FC7C-EBF0-8779-8543-37B598BB5DC8}" dt="2025-01-07T12:02:01.537" v="7"/>
        <pc:sldMkLst>
          <pc:docMk/>
          <pc:sldMk cId="2159274872" sldId="296"/>
        </pc:sldMkLst>
      </pc:sldChg>
      <pc:sldChg chg="add">
        <pc:chgData name="Biggart, Iona E I" userId="S::ieb123@ic.ac.uk::cb2d3308-4581-4da9-99a8-b29acf808b48" providerId="AD" clId="Web-{D9B0FC7C-EBF0-8779-8543-37B598BB5DC8}" dt="2025-01-07T12:03:28.554" v="20"/>
        <pc:sldMkLst>
          <pc:docMk/>
          <pc:sldMk cId="3657467868" sldId="29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16011D-A4BC-914A-815F-1C00DCA3A5BF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AF1794-C15F-CB47-A315-A021D6C538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890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First,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Anaconda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Anaconda is a powerful toolkit for data science and machine learning.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"Anaconda is a free, open-source distribution for Python. It includes tools like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Jupyter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Notebook, Spyder, and over 1,500 data science packages, making it a one-stop platform for data analysis and machine learning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making it easy to start working without worrying about installing everything separately.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Next,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libraries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Libraries are pre-written code that help us perform specific tasks, like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analyzing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data with Pandas, building machine learning models with Scikit-learn, or creating visualizations with Matplotlib. They save us from writing complex code from scratch.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Finally,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environments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. Think of environments as isolated workspaces where you can install libraries and manage dependencies for specific projects. They let you work on multiple projects without conflicts between different library versions.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Together, Anaconda, libraries, and environments streamline the workflow for data science and programming, ensuring everything is efficient and organized."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781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792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B1519-5880-2E51-E6F2-96404FC2D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965CB2-DBD0-1B58-CB5F-5D4B86C7F4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261185-8570-9869-49B9-4B9955F62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67C28-CDB3-9945-31DD-22456E4BB5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3962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98BCA-FAF8-AB08-8C35-9A2755AD7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26BEDB-7C95-FB8E-3C32-A2DE0ADEBE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733BDB-1B1F-D6BC-2C8E-5CCE38E2F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DD49A-6F53-6108-834A-CBDEF39D23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4251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387C7-CED9-B9FC-1D36-06A759256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5149B3-C36A-9490-444E-5FC4A06B3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F0E303-EE43-EACB-BB1E-0BCFF040E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44D062-5024-0053-3862-0431FCE5B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0524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66594-4705-95F0-35E8-D1528BADF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4EDA84-2446-1D30-7205-8F3160624E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F8C4F7-3758-EA95-6497-6058F5AB6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535281-D8F4-C033-7FBB-409461EF0F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9620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42AF03-A065-D10C-1A16-B895DE3F1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0BA4-52C4-95F9-9997-B1E4FE461A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9E0D4-5B5A-126F-3815-CE9AFE2E9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4C17B-1D0D-0AE2-4235-6F8C1840EE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AF1794-C15F-CB47-A315-A021D6C53858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8976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BDB0-9653-F3FA-D5ED-5DF223EBB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F67BD-2A13-39CA-664F-06A9A42F9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8D471-F2E0-893B-7771-BCEDB0E42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DD0D4-1336-4E3E-FC69-FA7E53E8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AE558-88B4-EE70-9D35-2401849E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582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FFA0-21D9-70E6-0106-39CC06A6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C5903-5E02-75DC-FCAA-5339F5370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525E3-D2B7-707C-4C65-3F877E6B9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7A26A-CF07-1745-5056-E26E7C8C5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A0A58-88DA-FD5A-7553-20B17AD1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570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F58177-7BE1-F266-5379-D7FA1D3CC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76ED9-0844-BFA3-7673-C8F8B4D87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26578-6D89-D05E-C282-755835B6D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EB5C9-6EAD-43E1-45EF-40A6D8A2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AA06F-47D0-972D-865D-6AB8D6794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301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C9D1-C456-ADCA-E9D9-CC027B280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5BCAA-921D-CA4D-B880-24CD58AE1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C1FC8-69D7-49E8-4597-B2775FB5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EEA11-C473-223F-5FDF-F78FB566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8E707-86B4-9DA8-38DD-D2F2C4F8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5348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10C4-2364-A3BC-04E0-AD78D411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FEAD7-8044-EF21-F9B4-363BFF00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406FF-6BC0-C89A-5F6D-0D68D08E2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8FA96-73A6-BE1C-47CB-7E5815460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15F32-AD26-878C-38BA-BD1E23D51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859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38AF0-F105-7D51-9DE0-CE22F05AF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37394-05E6-5B13-400C-1C262F1DD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E5897-966F-7096-0C83-D6E920AC9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D0A01-56AF-E32C-7835-0866A4567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8D07F-0363-23AB-5C49-41D0D938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FD66A-9742-A9B3-0283-8AB05B58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57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A4F80-2624-CE1D-B4CC-40CC6358E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E7BC9-606C-3552-7278-CA322A8C3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E60EC-3CF3-E0DD-8967-F51082A0A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2FD6E1-867F-9908-8E2B-5F385E05E7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7CF2E6-7061-75C4-84FF-76F08DFB84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B731AD-9671-F8B2-54BB-C03F6ED8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5D8CB-374F-DAB2-0E46-66B571DED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48AE10-93F6-8F66-6FF3-02CBD0EE7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141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E8794-5CB9-D68A-C5A8-AA6A9E5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D097B2-7FE0-795F-07F5-1BFE0D561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857B40-CF86-F14B-7196-B0AB1603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1C24D2-C73E-5BFF-4CC0-1B2BC96C9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07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81674F-F70E-1EA5-39F5-0C0546D6A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C2301A-A230-132A-7F77-8A109ED6A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66D77C-2EF7-6213-110C-965733CBF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8241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528C-DE2C-E153-AEF5-4DD974B3D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A9DC0-A8ED-CB8E-2169-968D2B36D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5B6F5-3F01-9140-2BE5-538651981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F82ADC-2FA2-E2FB-7DE9-8EED407EB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1F5BE-5716-67ED-C263-68ACA3AE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8D9D4A-8A16-F252-F642-F15D3F155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05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2DEF5-D728-799F-505F-B9553E4E3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0AEA5-689A-6ECE-1E5C-8BF3BC856E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50BDA-3CCE-8113-C97A-706EE0A5E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384DC-EB60-16CC-9ECF-18FCFA39F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2F7141-72FD-7F05-07E7-3E3A168E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B0C78-5A20-8EED-2A0A-FE767DEC0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665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36878D-7060-CC5C-67EA-E83E62D1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0081C-0E7F-625D-0E41-CD906135C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D05A8-4DC7-5550-16E9-ECD615C74E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83B92E-1F6A-544D-8FEF-F108C9571DF9}" type="datetimeFigureOut">
              <a:rPr lang="en-GB" smtClean="0"/>
              <a:t>07/01/2025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59F2A-790B-3C29-1D0E-BB4B5E2B0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16D29-A4D4-39A7-8E4C-8C8DD6EE6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700133-2899-7A43-AC42-57522A4D3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777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anaconda.com/anaconda/install/windows/" TargetMode="Externa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hyperlink" Target="https://docs.anaconda.com/anaconda/install/mac-os/" TargetMode="External"/><Relationship Id="rId12" Type="http://schemas.openxmlformats.org/officeDocument/2006/relationships/image" Target="../media/image10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2.xml"/><Relationship Id="rId9" Type="http://schemas.openxmlformats.org/officeDocument/2006/relationships/hyperlink" Target="https://docs.anaconda.com/anaconda/install/linux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7" Type="http://schemas.openxmlformats.org/officeDocument/2006/relationships/hyperlink" Target="https://docs.anaconda.com/reference/troubleshooting/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anaconda.com/anaconda/install/verify-install/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E230C0-686E-606F-E532-247A8B5FC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2FB0A-BB56-8573-8E35-CC6164BD4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753626"/>
            <a:ext cx="5081925" cy="3004145"/>
          </a:xfrm>
        </p:spPr>
        <p:txBody>
          <a:bodyPr>
            <a:normAutofit/>
          </a:bodyPr>
          <a:lstStyle/>
          <a:p>
            <a:r>
              <a:rPr lang="en-GB" b="1" dirty="0"/>
              <a:t>Installing Anaconda</a:t>
            </a:r>
            <a:endParaRPr lang="en-GB" sz="50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0BBC0B-2366-9D85-BC81-FAF553E35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3849845"/>
            <a:ext cx="5081926" cy="2189214"/>
          </a:xfrm>
        </p:spPr>
        <p:txBody>
          <a:bodyPr>
            <a:normAutofit/>
          </a:bodyPr>
          <a:lstStyle/>
          <a:p>
            <a:r>
              <a:rPr lang="en-GB" b="1" dirty="0"/>
              <a:t>A guide for Windows, Mac and Linux </a:t>
            </a:r>
          </a:p>
        </p:txBody>
      </p:sp>
      <p:pic>
        <p:nvPicPr>
          <p:cNvPr id="8" name="Graphic 7" descr="Laptop outline">
            <a:extLst>
              <a:ext uri="{FF2B5EF4-FFF2-40B4-BE49-F238E27FC236}">
                <a16:creationId xmlns:a16="http://schemas.microsoft.com/office/drawing/2014/main" id="{25266208-D416-9577-2DFB-21E246C24A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16087" y="2179673"/>
            <a:ext cx="2565029" cy="2565029"/>
          </a:xfrm>
          <a:custGeom>
            <a:avLst/>
            <a:gdLst/>
            <a:ahLst/>
            <a:cxnLst/>
            <a:rect l="l" t="t" r="r" b="b"/>
            <a:pathLst>
              <a:path w="1964763" h="1856167">
                <a:moveTo>
                  <a:pt x="34265" y="0"/>
                </a:moveTo>
                <a:lnTo>
                  <a:pt x="1930498" y="0"/>
                </a:lnTo>
                <a:cubicBezTo>
                  <a:pt x="1949422" y="0"/>
                  <a:pt x="1964763" y="15341"/>
                  <a:pt x="1964763" y="34265"/>
                </a:cubicBezTo>
                <a:lnTo>
                  <a:pt x="1964763" y="1821902"/>
                </a:lnTo>
                <a:cubicBezTo>
                  <a:pt x="1964763" y="1840826"/>
                  <a:pt x="1949422" y="1856167"/>
                  <a:pt x="1930498" y="1856167"/>
                </a:cubicBezTo>
                <a:lnTo>
                  <a:pt x="34265" y="1856167"/>
                </a:lnTo>
                <a:cubicBezTo>
                  <a:pt x="15341" y="1856167"/>
                  <a:pt x="0" y="1840826"/>
                  <a:pt x="0" y="1821902"/>
                </a:cubicBezTo>
                <a:lnTo>
                  <a:pt x="0" y="34265"/>
                </a:lnTo>
                <a:cubicBezTo>
                  <a:pt x="0" y="15341"/>
                  <a:pt x="15341" y="0"/>
                  <a:pt x="34265" y="0"/>
                </a:cubicBezTo>
                <a:close/>
              </a:path>
            </a:pathLst>
          </a:custGeom>
        </p:spPr>
      </p:pic>
      <p:pic>
        <p:nvPicPr>
          <p:cNvPr id="10" name="Graphic 9" descr="Binary outline">
            <a:extLst>
              <a:ext uri="{FF2B5EF4-FFF2-40B4-BE49-F238E27FC236}">
                <a16:creationId xmlns:a16="http://schemas.microsoft.com/office/drawing/2014/main" id="{9557D228-EE73-9F43-9AD2-6255B12689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40743" y="380065"/>
            <a:ext cx="2565029" cy="2565029"/>
          </a:xfrm>
          <a:custGeom>
            <a:avLst/>
            <a:gdLst/>
            <a:ahLst/>
            <a:cxnLst/>
            <a:rect l="l" t="t" r="r" b="b"/>
            <a:pathLst>
              <a:path w="1964763" h="1856167">
                <a:moveTo>
                  <a:pt x="34265" y="0"/>
                </a:moveTo>
                <a:lnTo>
                  <a:pt x="1930498" y="0"/>
                </a:lnTo>
                <a:cubicBezTo>
                  <a:pt x="1949422" y="0"/>
                  <a:pt x="1964763" y="15341"/>
                  <a:pt x="1964763" y="34265"/>
                </a:cubicBezTo>
                <a:lnTo>
                  <a:pt x="1964763" y="1821902"/>
                </a:lnTo>
                <a:cubicBezTo>
                  <a:pt x="1964763" y="1840826"/>
                  <a:pt x="1949422" y="1856167"/>
                  <a:pt x="1930498" y="1856167"/>
                </a:cubicBezTo>
                <a:lnTo>
                  <a:pt x="34265" y="1856167"/>
                </a:lnTo>
                <a:cubicBezTo>
                  <a:pt x="15341" y="1856167"/>
                  <a:pt x="0" y="1840826"/>
                  <a:pt x="0" y="1821902"/>
                </a:cubicBezTo>
                <a:lnTo>
                  <a:pt x="0" y="34265"/>
                </a:lnTo>
                <a:cubicBezTo>
                  <a:pt x="0" y="15341"/>
                  <a:pt x="15341" y="0"/>
                  <a:pt x="34265" y="0"/>
                </a:cubicBezTo>
                <a:close/>
              </a:path>
            </a:pathLst>
          </a:custGeom>
        </p:spPr>
      </p:pic>
      <p:pic>
        <p:nvPicPr>
          <p:cNvPr id="30" name="Audio 29">
            <a:extLst>
              <a:ext uri="{FF2B5EF4-FFF2-40B4-BE49-F238E27FC236}">
                <a16:creationId xmlns:a16="http://schemas.microsoft.com/office/drawing/2014/main" id="{C9A7C8C5-A021-E284-9DE2-ADEBA2D13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46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38"/>
    </mc:Choice>
    <mc:Fallback>
      <p:transition spd="slow" advTm="34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9F42DF98-F3D5-233D-81B4-C9EB2EE951C4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1056734-E2DC-0247-E66E-703E7806DECC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76A080E-148A-76F7-82B3-8AF58800F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9728A18E-F0EE-0259-DE36-4142FFF4921B}"/>
              </a:ext>
            </a:extLst>
          </p:cNvPr>
          <p:cNvSpPr txBox="1">
            <a:spLocks/>
          </p:cNvSpPr>
          <p:nvPr/>
        </p:nvSpPr>
        <p:spPr>
          <a:xfrm>
            <a:off x="2779200" y="314661"/>
            <a:ext cx="6427859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Installation Guides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D80A7-D60E-D066-CE6E-316A0471CD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F3BBB0-EB9D-69D1-32DE-73BAF7C902C0}"/>
              </a:ext>
            </a:extLst>
          </p:cNvPr>
          <p:cNvSpPr txBox="1"/>
          <p:nvPr/>
        </p:nvSpPr>
        <p:spPr>
          <a:xfrm>
            <a:off x="338224" y="1710371"/>
            <a:ext cx="6096000" cy="1030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GB" sz="1400" b="1" dirty="0"/>
              <a:t>MacOS – </a:t>
            </a:r>
            <a:r>
              <a:rPr lang="en-GB" sz="1400" b="1" dirty="0">
                <a:hlinkClick r:id="rId7"/>
              </a:rPr>
              <a:t>https://docs.anaconda.com/anaconda/install/mac-os/</a:t>
            </a:r>
            <a:r>
              <a:rPr lang="en-GB" sz="1400" b="1" dirty="0"/>
              <a:t>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GB" sz="1400" b="1" dirty="0"/>
              <a:t>Windows – </a:t>
            </a:r>
            <a:r>
              <a:rPr lang="en-GB" sz="1400" b="1" dirty="0">
                <a:hlinkClick r:id="rId8"/>
              </a:rPr>
              <a:t>https://docs.anaconda.com/anaconda/install/windows/</a:t>
            </a:r>
            <a:r>
              <a:rPr lang="en-GB" sz="1400" b="1" dirty="0"/>
              <a:t>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GB" sz="1400" b="1" dirty="0"/>
              <a:t>Linux – </a:t>
            </a:r>
            <a:r>
              <a:rPr lang="en-GB" sz="1400" b="1" dirty="0">
                <a:hlinkClick r:id="rId9"/>
              </a:rPr>
              <a:t>https://docs.anaconda.com/anaconda/install/linux/</a:t>
            </a:r>
            <a:r>
              <a:rPr lang="en-GB" sz="1400" b="1" dirty="0"/>
              <a:t>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8146A25-6B44-72BD-B1F7-8108D1EFDF6D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-1" b="1144"/>
          <a:stretch/>
        </p:blipFill>
        <p:spPr>
          <a:xfrm>
            <a:off x="338224" y="2820302"/>
            <a:ext cx="6416459" cy="3964446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A693B66-E9E2-94CF-CD3B-E90068AA600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09473" y="4375408"/>
            <a:ext cx="3854945" cy="240934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B621A19-D5A2-BFC2-01FF-B6A795957B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09473" y="1845681"/>
            <a:ext cx="3854944" cy="2409340"/>
          </a:xfrm>
          <a:prstGeom prst="rect">
            <a:avLst/>
          </a:prstGeom>
        </p:spPr>
      </p:pic>
      <p:pic>
        <p:nvPicPr>
          <p:cNvPr id="14" name="Audio 13">
            <a:extLst>
              <a:ext uri="{FF2B5EF4-FFF2-40B4-BE49-F238E27FC236}">
                <a16:creationId xmlns:a16="http://schemas.microsoft.com/office/drawing/2014/main" id="{AC5B6141-E6C4-9C18-B3EC-4572334C33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6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94"/>
    </mc:Choice>
    <mc:Fallback>
      <p:transition spd="slow" advTm="11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BD5A2-9360-1813-9D69-E9E3AC2A1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0EEA100-32E2-0371-241E-E006490B5B08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B387B2E-6DF1-8916-4333-CCB682B8618E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57CE6C1-64CA-334C-51D6-3A9E89B9A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3149F189-6081-2CB3-86AF-72B7B8891D2D}"/>
              </a:ext>
            </a:extLst>
          </p:cNvPr>
          <p:cNvSpPr txBox="1">
            <a:spLocks/>
          </p:cNvSpPr>
          <p:nvPr/>
        </p:nvSpPr>
        <p:spPr>
          <a:xfrm>
            <a:off x="2984940" y="314661"/>
            <a:ext cx="6972660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Download Anaconda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5CB291-72AF-6D77-B9A0-CBA137F88A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E46545C-458B-B78A-9D50-E21E0BEB042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10000"/>
          <a:stretch/>
        </p:blipFill>
        <p:spPr>
          <a:xfrm>
            <a:off x="2586589" y="2102115"/>
            <a:ext cx="7018821" cy="3948085"/>
          </a:xfrm>
          <a:prstGeom prst="rect">
            <a:avLst/>
          </a:prstGeom>
        </p:spPr>
      </p:pic>
      <p:pic>
        <p:nvPicPr>
          <p:cNvPr id="5" name="Audio 4">
            <a:extLst>
              <a:ext uri="{FF2B5EF4-FFF2-40B4-BE49-F238E27FC236}">
                <a16:creationId xmlns:a16="http://schemas.microsoft.com/office/drawing/2014/main" id="{12AA6CD3-A104-F66F-E4B2-C067B59332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82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4"/>
    </mc:Choice>
    <mc:Fallback>
      <p:transition spd="slow" advTm="8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3B577F-051A-9CCF-F8F7-DFE8C1585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459F948-6318-E1C8-7951-F13E666DC03C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7914F1E-A6C4-92F0-11BD-DE86E2288CE3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24B43B3-5E4E-5A6C-02A1-539D8A2274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36ABBEF1-C7AD-CC72-7C56-4EE06A1A8AE8}"/>
              </a:ext>
            </a:extLst>
          </p:cNvPr>
          <p:cNvSpPr txBox="1">
            <a:spLocks/>
          </p:cNvSpPr>
          <p:nvPr/>
        </p:nvSpPr>
        <p:spPr>
          <a:xfrm>
            <a:off x="2984940" y="314661"/>
            <a:ext cx="6222119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Troubleshooting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2FFCF-BE62-E2C8-33B1-AB2C208D8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3B38A0-2501-BA4C-B3FF-065725B0C0F2}"/>
              </a:ext>
            </a:extLst>
          </p:cNvPr>
          <p:cNvSpPr txBox="1"/>
          <p:nvPr/>
        </p:nvSpPr>
        <p:spPr>
          <a:xfrm>
            <a:off x="3048001" y="156735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hlinkClick r:id="rId7"/>
              </a:rPr>
              <a:t>https://docs.anaconda.com/reference/troubleshooting/</a:t>
            </a:r>
            <a:r>
              <a:rPr lang="en-US" sz="1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GB" sz="1400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427CD8D-FC5E-FD57-E585-0E737AD7DF8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37532" y="2354239"/>
            <a:ext cx="6316935" cy="3948085"/>
          </a:xfrm>
          <a:prstGeom prst="rect">
            <a:avLst/>
          </a:prstGeom>
        </p:spPr>
      </p:pic>
      <p:pic>
        <p:nvPicPr>
          <p:cNvPr id="8" name="Audio 7">
            <a:extLst>
              <a:ext uri="{FF2B5EF4-FFF2-40B4-BE49-F238E27FC236}">
                <a16:creationId xmlns:a16="http://schemas.microsoft.com/office/drawing/2014/main" id="{9A931E15-6A9D-8FDB-72D8-EB14257B2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55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82"/>
    </mc:Choice>
    <mc:Fallback>
      <p:transition spd="slow" advTm="15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82BD73-4410-0A81-D41D-F353B6548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E8706B-A390-6085-EC4B-D57CBA8BF5EC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DD734B4-A346-83DC-7385-2E9084DEACD5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E3A9C60-3742-5A87-F510-6526F29BB0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F155BBB-FE40-0694-DB50-8CFBCB3073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732691E-027E-E3F1-4FFC-C228716ACA4A}"/>
              </a:ext>
            </a:extLst>
          </p:cNvPr>
          <p:cNvSpPr txBox="1">
            <a:spLocks/>
          </p:cNvSpPr>
          <p:nvPr/>
        </p:nvSpPr>
        <p:spPr>
          <a:xfrm>
            <a:off x="1621200" y="314661"/>
            <a:ext cx="8949600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Verifying your installation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B85E1C-7ECD-9780-50BA-2D68BDEE16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7530" y="2354240"/>
            <a:ext cx="6316935" cy="39480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77A9E8E-ACE7-8167-BF81-C95A0BFCBA39}"/>
              </a:ext>
            </a:extLst>
          </p:cNvPr>
          <p:cNvSpPr txBox="1"/>
          <p:nvPr/>
        </p:nvSpPr>
        <p:spPr>
          <a:xfrm>
            <a:off x="2823025" y="1890815"/>
            <a:ext cx="65459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GB" sz="1400" b="1" dirty="0">
                <a:hlinkClick r:id="rId8"/>
              </a:rPr>
              <a:t>https://docs.anaconda.com/anaconda/install/verify-install/</a:t>
            </a:r>
            <a:r>
              <a:rPr lang="en-GB" sz="1400" b="1" dirty="0"/>
              <a:t> </a:t>
            </a:r>
          </a:p>
        </p:txBody>
      </p:sp>
      <p:pic>
        <p:nvPicPr>
          <p:cNvPr id="14" name="Audio 13">
            <a:extLst>
              <a:ext uri="{FF2B5EF4-FFF2-40B4-BE49-F238E27FC236}">
                <a16:creationId xmlns:a16="http://schemas.microsoft.com/office/drawing/2014/main" id="{C09D07A0-2CFD-A955-6BE0-5F1A80116B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273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29"/>
    </mc:Choice>
    <mc:Fallback>
      <p:transition spd="slow" advTm="15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39D2BF-DF4A-DCC2-46EC-DA5BD0300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7935A7B-B8DA-ECA1-9362-92FD4E34E33F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BAC1271-D47F-02B3-4FBD-F4564EE4747C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317D401-BA27-0637-1BC7-680FFFAE71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5CF4126-CD1E-AFA8-FC62-B6593FFF64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1633218-28DB-ED7C-3899-1DEE398F606F}"/>
              </a:ext>
            </a:extLst>
          </p:cNvPr>
          <p:cNvSpPr txBox="1">
            <a:spLocks/>
          </p:cNvSpPr>
          <p:nvPr/>
        </p:nvSpPr>
        <p:spPr>
          <a:xfrm>
            <a:off x="756000" y="-46949"/>
            <a:ext cx="11138400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Setting up the ml4ns </a:t>
            </a:r>
            <a:r>
              <a:rPr kumimoji="0" lang="en-GB" sz="6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conda</a:t>
            </a: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 environment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A3D91B-FC1A-3C1B-786E-D9AAAA43E369}"/>
              </a:ext>
            </a:extLst>
          </p:cNvPr>
          <p:cNvSpPr txBox="1"/>
          <p:nvPr/>
        </p:nvSpPr>
        <p:spPr>
          <a:xfrm>
            <a:off x="1192605" y="2348896"/>
            <a:ext cx="98067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On Windows open Anaconda Prompt and on Mac/Linux open Terminal. </a:t>
            </a:r>
          </a:p>
          <a:p>
            <a:pPr marL="342900" indent="-342900">
              <a:buAutoNum type="arabicPeriod"/>
            </a:pPr>
            <a:r>
              <a:rPr lang="en-US" dirty="0"/>
              <a:t>To create a new environment, write the following command in the terminal and press ‘Enter’</a:t>
            </a:r>
          </a:p>
          <a:p>
            <a:pPr lvl="1"/>
            <a:r>
              <a:rPr lang="en-US" dirty="0"/>
              <a:t>‘</a:t>
            </a:r>
            <a:r>
              <a:rPr lang="en-US" dirty="0" err="1"/>
              <a:t>conda</a:t>
            </a:r>
            <a:r>
              <a:rPr lang="en-US" dirty="0"/>
              <a:t> create -n ml4ns python=3.11.5’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Download the </a:t>
            </a:r>
            <a:r>
              <a:rPr lang="en-US" dirty="0" err="1"/>
              <a:t>requirements.txt</a:t>
            </a:r>
            <a:r>
              <a:rPr lang="en-US" dirty="0"/>
              <a:t> file and place in root directory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Activate </a:t>
            </a:r>
            <a:r>
              <a:rPr lang="en-US" dirty="0" err="1"/>
              <a:t>conda</a:t>
            </a:r>
            <a:r>
              <a:rPr lang="en-US" dirty="0"/>
              <a:t> environment in terminal: ‘</a:t>
            </a:r>
            <a:r>
              <a:rPr lang="en-US" dirty="0" err="1"/>
              <a:t>conda</a:t>
            </a:r>
            <a:r>
              <a:rPr lang="en-US" dirty="0"/>
              <a:t> activate ml4ns’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Install the requirements:</a:t>
            </a:r>
          </a:p>
          <a:p>
            <a:pPr lvl="1"/>
            <a:r>
              <a:rPr lang="en-US" dirty="0"/>
              <a:t>‘pip install –r </a:t>
            </a:r>
            <a:r>
              <a:rPr lang="en-US" dirty="0" err="1"/>
              <a:t>requirements.txt</a:t>
            </a:r>
            <a:r>
              <a:rPr lang="en-US" dirty="0"/>
              <a:t>’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are on Mac or Windows (without GPU), install </a:t>
            </a:r>
            <a:r>
              <a:rPr lang="en-US" dirty="0" err="1"/>
              <a:t>Pytorch</a:t>
            </a:r>
            <a:r>
              <a:rPr lang="en-US" dirty="0"/>
              <a:t> using the command below. If you have a GPU, you can install using the command on the </a:t>
            </a:r>
            <a:r>
              <a:rPr lang="en-US" dirty="0" err="1"/>
              <a:t>Pytorch</a:t>
            </a:r>
            <a:r>
              <a:rPr lang="en-US" dirty="0"/>
              <a:t> website.</a:t>
            </a:r>
          </a:p>
          <a:p>
            <a:pPr lvl="1"/>
            <a:r>
              <a:rPr lang="en-US" dirty="0"/>
              <a:t>‘pip3 install torch </a:t>
            </a:r>
            <a:r>
              <a:rPr lang="en-US" dirty="0" err="1"/>
              <a:t>torchvision</a:t>
            </a:r>
            <a:r>
              <a:rPr lang="en-US" dirty="0"/>
              <a:t> </a:t>
            </a:r>
            <a:r>
              <a:rPr lang="en-US" dirty="0" err="1"/>
              <a:t>torchaudio</a:t>
            </a:r>
            <a:r>
              <a:rPr lang="en-US" dirty="0"/>
              <a:t>’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Install transformers using: ‘pip install transformers’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47F43261-975F-1E59-AD26-12D5F6860C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575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725"/>
    </mc:Choice>
    <mc:Fallback>
      <p:transition spd="slow" advTm="86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4D0299-8909-979F-6FF2-AC4317CA1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CE9C4D67-8742-1930-6679-1A605368A701}"/>
              </a:ext>
            </a:extLst>
          </p:cNvPr>
          <p:cNvGrpSpPr/>
          <p:nvPr/>
        </p:nvGrpSpPr>
        <p:grpSpPr>
          <a:xfrm>
            <a:off x="0" y="1"/>
            <a:ext cx="12192000" cy="1531022"/>
            <a:chOff x="0" y="1"/>
            <a:chExt cx="12192000" cy="15310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1813611-3FE7-595B-AEAC-58B35E89A211}"/>
                </a:ext>
              </a:extLst>
            </p:cNvPr>
            <p:cNvSpPr/>
            <p:nvPr/>
          </p:nvSpPr>
          <p:spPr>
            <a:xfrm>
              <a:off x="0" y="1"/>
              <a:ext cx="12192000" cy="153102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036B1C0-6384-DDF5-1FA0-184385C13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45236" y="807800"/>
              <a:ext cx="3546764" cy="723223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F9E7307-FB59-9096-B512-F02F4605C8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" y="0"/>
            <a:ext cx="2200228" cy="72322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3B539A9-F9AD-0375-84ED-AFD20295244B}"/>
              </a:ext>
            </a:extLst>
          </p:cNvPr>
          <p:cNvSpPr txBox="1">
            <a:spLocks/>
          </p:cNvSpPr>
          <p:nvPr/>
        </p:nvSpPr>
        <p:spPr>
          <a:xfrm>
            <a:off x="756000" y="225422"/>
            <a:ext cx="11138400" cy="9017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Conda</a:t>
            </a: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 commands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980211-6978-C4F0-4021-B5A64DF378EE}"/>
              </a:ext>
            </a:extLst>
          </p:cNvPr>
          <p:cNvSpPr txBox="1"/>
          <p:nvPr/>
        </p:nvSpPr>
        <p:spPr>
          <a:xfrm>
            <a:off x="1101600" y="2342674"/>
            <a:ext cx="9360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Making a new environment: 		</a:t>
            </a:r>
            <a:r>
              <a:rPr lang="en-US" dirty="0" err="1"/>
              <a:t>conda</a:t>
            </a:r>
            <a:r>
              <a:rPr lang="en-US" dirty="0"/>
              <a:t> create –n &lt;</a:t>
            </a:r>
            <a:r>
              <a:rPr lang="en-US" dirty="0" err="1"/>
              <a:t>env_name</a:t>
            </a:r>
            <a:r>
              <a:rPr lang="en-US" dirty="0"/>
              <a:t>&gt; python=&lt;version&gt;</a:t>
            </a:r>
          </a:p>
          <a:p>
            <a:r>
              <a:rPr lang="en-US" dirty="0"/>
              <a:t>Activate an environment: 		</a:t>
            </a:r>
            <a:r>
              <a:rPr lang="en-US" dirty="0" err="1"/>
              <a:t>conda</a:t>
            </a:r>
            <a:r>
              <a:rPr lang="en-US" dirty="0"/>
              <a:t> activate &lt;</a:t>
            </a:r>
            <a:r>
              <a:rPr lang="en-US" dirty="0" err="1"/>
              <a:t>env_name</a:t>
            </a:r>
            <a:r>
              <a:rPr lang="en-US" dirty="0"/>
              <a:t>&gt;</a:t>
            </a:r>
          </a:p>
          <a:p>
            <a:r>
              <a:rPr lang="en-US" dirty="0"/>
              <a:t>Deactivate an environment: 	</a:t>
            </a:r>
            <a:r>
              <a:rPr lang="en-US" dirty="0" err="1"/>
              <a:t>conda</a:t>
            </a:r>
            <a:r>
              <a:rPr lang="en-US" dirty="0"/>
              <a:t> deactivate</a:t>
            </a:r>
          </a:p>
          <a:p>
            <a:r>
              <a:rPr lang="en-US" dirty="0"/>
              <a:t>List all environments: 		</a:t>
            </a:r>
            <a:r>
              <a:rPr lang="en-US" dirty="0" err="1"/>
              <a:t>conda</a:t>
            </a:r>
            <a:r>
              <a:rPr lang="en-US" dirty="0"/>
              <a:t> env list</a:t>
            </a:r>
          </a:p>
          <a:p>
            <a:r>
              <a:rPr lang="en-US" dirty="0"/>
              <a:t>Delete an environment: 		</a:t>
            </a:r>
            <a:r>
              <a:rPr lang="en-US" dirty="0" err="1"/>
              <a:t>conda</a:t>
            </a:r>
            <a:r>
              <a:rPr lang="en-US" dirty="0"/>
              <a:t> env remove –n &lt;</a:t>
            </a:r>
            <a:r>
              <a:rPr lang="en-US" dirty="0" err="1"/>
              <a:t>env_name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After activating an environment:</a:t>
            </a:r>
          </a:p>
          <a:p>
            <a:r>
              <a:rPr lang="en-US" dirty="0"/>
              <a:t>Install a package: 			</a:t>
            </a:r>
            <a:r>
              <a:rPr lang="en-US" dirty="0" err="1"/>
              <a:t>conda</a:t>
            </a:r>
            <a:r>
              <a:rPr lang="en-US" dirty="0"/>
              <a:t> install &lt;</a:t>
            </a:r>
            <a:r>
              <a:rPr lang="en-US" dirty="0" err="1"/>
              <a:t>package_name</a:t>
            </a:r>
            <a:r>
              <a:rPr lang="en-US" dirty="0"/>
              <a:t>&gt;</a:t>
            </a:r>
          </a:p>
          <a:p>
            <a:r>
              <a:rPr lang="en-US" dirty="0"/>
              <a:t>Update a package: 		</a:t>
            </a:r>
            <a:r>
              <a:rPr lang="en-US" dirty="0" err="1"/>
              <a:t>conda</a:t>
            </a:r>
            <a:r>
              <a:rPr lang="en-US" dirty="0"/>
              <a:t> update &lt;</a:t>
            </a:r>
            <a:r>
              <a:rPr lang="en-US" dirty="0" err="1"/>
              <a:t>package_name</a:t>
            </a:r>
            <a:r>
              <a:rPr lang="en-US" dirty="0"/>
              <a:t>&gt;</a:t>
            </a:r>
          </a:p>
          <a:p>
            <a:r>
              <a:rPr lang="en-US" dirty="0"/>
              <a:t>Remove a package: 		</a:t>
            </a:r>
            <a:r>
              <a:rPr lang="en-US" dirty="0" err="1"/>
              <a:t>conda</a:t>
            </a:r>
            <a:r>
              <a:rPr lang="en-US" dirty="0"/>
              <a:t> remove &lt;</a:t>
            </a:r>
            <a:r>
              <a:rPr lang="en-US" dirty="0" err="1"/>
              <a:t>package_name</a:t>
            </a:r>
            <a:r>
              <a:rPr lang="en-US" dirty="0"/>
              <a:t>&gt;</a:t>
            </a:r>
          </a:p>
          <a:p>
            <a:r>
              <a:rPr lang="en-US" dirty="0"/>
              <a:t>List installed packages: 		</a:t>
            </a:r>
            <a:r>
              <a:rPr lang="en-US" dirty="0" err="1"/>
              <a:t>conda</a:t>
            </a:r>
            <a:r>
              <a:rPr lang="en-US" dirty="0"/>
              <a:t> list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F8FEA4-347C-A094-E2E1-EE82F9C9DB3A}"/>
              </a:ext>
            </a:extLst>
          </p:cNvPr>
          <p:cNvSpPr txBox="1"/>
          <p:nvPr/>
        </p:nvSpPr>
        <p:spPr>
          <a:xfrm>
            <a:off x="-3" y="6304002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err="1"/>
              <a:t>Conda</a:t>
            </a:r>
            <a:r>
              <a:rPr lang="en-US" sz="1500" dirty="0"/>
              <a:t> cheat sheet (provided by anaconda): https://</a:t>
            </a:r>
            <a:r>
              <a:rPr lang="en-US" sz="1500" dirty="0" err="1"/>
              <a:t>docs.conda.io</a:t>
            </a:r>
            <a:r>
              <a:rPr lang="en-US" sz="1500" dirty="0"/>
              <a:t>/projects/</a:t>
            </a:r>
            <a:r>
              <a:rPr lang="en-US" sz="1500" dirty="0" err="1"/>
              <a:t>conda</a:t>
            </a:r>
            <a:r>
              <a:rPr lang="en-US" sz="1500" dirty="0"/>
              <a:t>/</a:t>
            </a:r>
            <a:r>
              <a:rPr lang="en-US" sz="1500" dirty="0" err="1"/>
              <a:t>en</a:t>
            </a:r>
            <a:r>
              <a:rPr lang="en-US" sz="1500" dirty="0"/>
              <a:t>/4.6.0/_downloads/52a95608c49671267e40c689e0bc00ca/</a:t>
            </a:r>
            <a:r>
              <a:rPr lang="en-US" sz="1500" dirty="0" err="1"/>
              <a:t>conda-cheatsheet.pdf</a:t>
            </a:r>
            <a:endParaRPr lang="en-US" sz="1500" dirty="0"/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6C97B7BE-D709-0DD3-9849-3417989E0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67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06"/>
    </mc:Choice>
    <mc:Fallback>
      <p:transition spd="slow" advTm="40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5588</TotalTime>
  <Words>383</Words>
  <Application>Microsoft Office PowerPoint</Application>
  <PresentationFormat>Widescreen</PresentationFormat>
  <Paragraphs>42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Installing Anaconda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Nan Victoria</dc:creator>
  <cp:lastModifiedBy>Biggart, Iona E I</cp:lastModifiedBy>
  <cp:revision>36</cp:revision>
  <dcterms:created xsi:type="dcterms:W3CDTF">2024-11-01T20:48:54Z</dcterms:created>
  <dcterms:modified xsi:type="dcterms:W3CDTF">2025-01-07T12:04:44Z</dcterms:modified>
</cp:coreProperties>
</file>

<file path=docProps/thumbnail.jpeg>
</file>